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81" r:id="rId4"/>
    <p:sldId id="271" r:id="rId5"/>
    <p:sldId id="258" r:id="rId6"/>
    <p:sldId id="265" r:id="rId7"/>
    <p:sldId id="267" r:id="rId8"/>
    <p:sldId id="282" r:id="rId9"/>
    <p:sldId id="259" r:id="rId10"/>
    <p:sldId id="260" r:id="rId11"/>
    <p:sldId id="261" r:id="rId12"/>
    <p:sldId id="283" r:id="rId13"/>
    <p:sldId id="269" r:id="rId14"/>
    <p:sldId id="262" r:id="rId15"/>
    <p:sldId id="266"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2F0E2D4D-E144-4FF3-8422-44D663AC070B}" type="datetimeFigureOut">
              <a:rPr lang="id-ID" smtClean="0"/>
              <a:pPr/>
              <a:t>04/06/2024</a:t>
            </a:fld>
            <a:endParaRPr lang="id-ID"/>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id-ID"/>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B63080B-0A2B-4706-8F3C-E2EA4E52F815}"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0E2D4D-E144-4FF3-8422-44D663AC070B}" type="datetimeFigureOut">
              <a:rPr lang="id-ID" smtClean="0"/>
              <a:pPr/>
              <a:t>04/06/2024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63080B-0A2B-4706-8F3C-E2EA4E52F81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0E2D4D-E144-4FF3-8422-44D663AC070B}" type="datetimeFigureOut">
              <a:rPr lang="id-ID" smtClean="0"/>
              <a:pPr/>
              <a:t>04/06/2024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63080B-0A2B-4706-8F3C-E2EA4E52F815}"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2F0E2D4D-E144-4FF3-8422-44D663AC070B}" type="datetimeFigureOut">
              <a:rPr lang="id-ID" smtClean="0"/>
              <a:pPr/>
              <a:t>04/06/2024</a:t>
            </a:fld>
            <a:endParaRPr lang="id-ID"/>
          </a:p>
        </p:txBody>
      </p:sp>
      <p:sp>
        <p:nvSpPr>
          <p:cNvPr id="9" name="Slide Number Placeholder 8"/>
          <p:cNvSpPr>
            <a:spLocks noGrp="1"/>
          </p:cNvSpPr>
          <p:nvPr>
            <p:ph type="sldNum" sz="quarter" idx="15"/>
          </p:nvPr>
        </p:nvSpPr>
        <p:spPr/>
        <p:txBody>
          <a:bodyPr rtlCol="0"/>
          <a:lstStyle/>
          <a:p>
            <a:fld id="{BB63080B-0A2B-4706-8F3C-E2EA4E52F815}" type="slidenum">
              <a:rPr lang="id-ID" smtClean="0"/>
              <a:pPr/>
              <a:t>‹#›</a:t>
            </a:fld>
            <a:endParaRPr lang="id-ID"/>
          </a:p>
        </p:txBody>
      </p:sp>
      <p:sp>
        <p:nvSpPr>
          <p:cNvPr id="10" name="Footer Placeholder 9"/>
          <p:cNvSpPr>
            <a:spLocks noGrp="1"/>
          </p:cNvSpPr>
          <p:nvPr>
            <p:ph type="ftr" sz="quarter" idx="16"/>
          </p:nvPr>
        </p:nvSpPr>
        <p:spPr/>
        <p:txBody>
          <a:bodyPr rtlCol="0"/>
          <a:lstStyle/>
          <a:p>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F0E2D4D-E144-4FF3-8422-44D663AC070B}" type="datetimeFigureOut">
              <a:rPr lang="id-ID" smtClean="0"/>
              <a:pPr/>
              <a:t>04/06/2024</a:t>
            </a:fld>
            <a:endParaRPr lang="id-ID"/>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id-ID"/>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B63080B-0A2B-4706-8F3C-E2EA4E52F815}"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2F0E2D4D-E144-4FF3-8422-44D663AC070B}" type="datetimeFigureOut">
              <a:rPr lang="id-ID" smtClean="0"/>
              <a:pPr/>
              <a:t>04/06/2024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63080B-0A2B-4706-8F3C-E2EA4E52F815}" type="slidenum">
              <a:rPr lang="id-ID" smtClean="0"/>
              <a:pPr/>
              <a:t>‹#›</a:t>
            </a:fld>
            <a:endParaRPr lang="id-ID"/>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2F0E2D4D-E144-4FF3-8422-44D663AC070B}" type="datetimeFigureOut">
              <a:rPr lang="id-ID" smtClean="0"/>
              <a:pPr/>
              <a:t>04/06/2024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B63080B-0A2B-4706-8F3C-E2EA4E52F815}" type="slidenum">
              <a:rPr lang="id-ID" smtClean="0"/>
              <a:pPr/>
              <a:t>‹#›</a:t>
            </a:fld>
            <a:endParaRPr lang="id-ID"/>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2F0E2D4D-E144-4FF3-8422-44D663AC070B}" type="datetimeFigureOut">
              <a:rPr lang="id-ID" smtClean="0"/>
              <a:pPr/>
              <a:t>04/06/2024</a:t>
            </a:fld>
            <a:endParaRPr lang="id-ID"/>
          </a:p>
        </p:txBody>
      </p:sp>
      <p:sp>
        <p:nvSpPr>
          <p:cNvPr id="7" name="Slide Number Placeholder 6"/>
          <p:cNvSpPr>
            <a:spLocks noGrp="1"/>
          </p:cNvSpPr>
          <p:nvPr>
            <p:ph type="sldNum" sz="quarter" idx="11"/>
          </p:nvPr>
        </p:nvSpPr>
        <p:spPr/>
        <p:txBody>
          <a:bodyPr rtlCol="0"/>
          <a:lstStyle/>
          <a:p>
            <a:fld id="{BB63080B-0A2B-4706-8F3C-E2EA4E52F815}" type="slidenum">
              <a:rPr lang="id-ID" smtClean="0"/>
              <a:pPr/>
              <a:t>‹#›</a:t>
            </a:fld>
            <a:endParaRPr lang="id-ID"/>
          </a:p>
        </p:txBody>
      </p:sp>
      <p:sp>
        <p:nvSpPr>
          <p:cNvPr id="8" name="Footer Placeholder 7"/>
          <p:cNvSpPr>
            <a:spLocks noGrp="1"/>
          </p:cNvSpPr>
          <p:nvPr>
            <p:ph type="ftr" sz="quarter" idx="12"/>
          </p:nvPr>
        </p:nvSpPr>
        <p:spPr/>
        <p:txBody>
          <a:bodyPr rtlCol="0"/>
          <a:lstStyle/>
          <a:p>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0E2D4D-E144-4FF3-8422-44D663AC070B}" type="datetimeFigureOut">
              <a:rPr lang="id-ID" smtClean="0"/>
              <a:pPr/>
              <a:t>04/06/2024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B63080B-0A2B-4706-8F3C-E2EA4E52F815}"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2F0E2D4D-E144-4FF3-8422-44D663AC070B}" type="datetimeFigureOut">
              <a:rPr lang="id-ID" smtClean="0"/>
              <a:pPr/>
              <a:t>04/06/2024</a:t>
            </a:fld>
            <a:endParaRPr lang="id-ID"/>
          </a:p>
        </p:txBody>
      </p:sp>
      <p:sp>
        <p:nvSpPr>
          <p:cNvPr id="22" name="Slide Number Placeholder 21"/>
          <p:cNvSpPr>
            <a:spLocks noGrp="1"/>
          </p:cNvSpPr>
          <p:nvPr>
            <p:ph type="sldNum" sz="quarter" idx="15"/>
          </p:nvPr>
        </p:nvSpPr>
        <p:spPr/>
        <p:txBody>
          <a:bodyPr rtlCol="0"/>
          <a:lstStyle/>
          <a:p>
            <a:fld id="{BB63080B-0A2B-4706-8F3C-E2EA4E52F815}" type="slidenum">
              <a:rPr lang="id-ID" smtClean="0"/>
              <a:pPr/>
              <a:t>‹#›</a:t>
            </a:fld>
            <a:endParaRPr lang="id-ID"/>
          </a:p>
        </p:txBody>
      </p:sp>
      <p:sp>
        <p:nvSpPr>
          <p:cNvPr id="23" name="Footer Placeholder 22"/>
          <p:cNvSpPr>
            <a:spLocks noGrp="1"/>
          </p:cNvSpPr>
          <p:nvPr>
            <p:ph type="ftr" sz="quarter" idx="16"/>
          </p:nvPr>
        </p:nvSpPr>
        <p:spPr/>
        <p:txBody>
          <a:bodyPr rtlCol="0"/>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F0E2D4D-E144-4FF3-8422-44D663AC070B}" type="datetimeFigureOut">
              <a:rPr lang="id-ID" smtClean="0"/>
              <a:pPr/>
              <a:t>04/06/2024</a:t>
            </a:fld>
            <a:endParaRPr lang="id-ID"/>
          </a:p>
        </p:txBody>
      </p:sp>
      <p:sp>
        <p:nvSpPr>
          <p:cNvPr id="18" name="Slide Number Placeholder 17"/>
          <p:cNvSpPr>
            <a:spLocks noGrp="1"/>
          </p:cNvSpPr>
          <p:nvPr>
            <p:ph type="sldNum" sz="quarter" idx="11"/>
          </p:nvPr>
        </p:nvSpPr>
        <p:spPr/>
        <p:txBody>
          <a:bodyPr rtlCol="0"/>
          <a:lstStyle/>
          <a:p>
            <a:fld id="{BB63080B-0A2B-4706-8F3C-E2EA4E52F815}" type="slidenum">
              <a:rPr lang="id-ID" smtClean="0"/>
              <a:pPr/>
              <a:t>‹#›</a:t>
            </a:fld>
            <a:endParaRPr lang="id-ID"/>
          </a:p>
        </p:txBody>
      </p:sp>
      <p:sp>
        <p:nvSpPr>
          <p:cNvPr id="21" name="Footer Placeholder 20"/>
          <p:cNvSpPr>
            <a:spLocks noGrp="1"/>
          </p:cNvSpPr>
          <p:nvPr>
            <p:ph type="ftr" sz="quarter" idx="12"/>
          </p:nvPr>
        </p:nvSpPr>
        <p:spPr/>
        <p:txBody>
          <a:bodyPr rtlCol="0"/>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F0E2D4D-E144-4FF3-8422-44D663AC070B}" type="datetimeFigureOut">
              <a:rPr lang="id-ID" smtClean="0"/>
              <a:pPr/>
              <a:t>04/06/2024</a:t>
            </a:fld>
            <a:endParaRPr lang="id-ID"/>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d-ID"/>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B63080B-0A2B-4706-8F3C-E2EA4E52F815}"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dirty="0"/>
              <a:t>CERAMAH PENERANGAN </a:t>
            </a:r>
            <a:br>
              <a:rPr lang="en-US" dirty="0"/>
            </a:br>
            <a:r>
              <a:rPr lang="en-US" dirty="0" err="1"/>
              <a:t>Sesi</a:t>
            </a:r>
            <a:r>
              <a:rPr lang="en-US" dirty="0"/>
              <a:t> VI</a:t>
            </a:r>
            <a:endParaRPr lang="id-ID" dirty="0"/>
          </a:p>
        </p:txBody>
      </p:sp>
      <p:sp>
        <p:nvSpPr>
          <p:cNvPr id="3" name="Subtitle 2"/>
          <p:cNvSpPr>
            <a:spLocks noGrp="1"/>
          </p:cNvSpPr>
          <p:nvPr>
            <p:ph type="subTitle" idx="1"/>
          </p:nvPr>
        </p:nvSpPr>
        <p:spPr>
          <a:xfrm>
            <a:off x="1979712" y="1777821"/>
            <a:ext cx="6172200" cy="1371600"/>
          </a:xfrm>
        </p:spPr>
        <p:txBody>
          <a:bodyPr>
            <a:normAutofit fontScale="92500"/>
          </a:bodyPr>
          <a:lstStyle/>
          <a:p>
            <a:pPr algn="ctr"/>
            <a:r>
              <a:rPr lang="id-ID" sz="5400" dirty="0"/>
              <a:t>JALAN RAHAYU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368280"/>
          </a:xfrm>
        </p:spPr>
        <p:txBody>
          <a:bodyPr>
            <a:normAutofit fontScale="90000"/>
          </a:bodyPr>
          <a:lstStyle/>
          <a:p>
            <a:r>
              <a:rPr lang="id-ID" b="1" dirty="0"/>
              <a:t>3. Budi Darma</a:t>
            </a:r>
          </a:p>
        </p:txBody>
      </p:sp>
      <p:sp>
        <p:nvSpPr>
          <p:cNvPr id="3" name="Content Placeholder 2"/>
          <p:cNvSpPr>
            <a:spLocks noGrp="1"/>
          </p:cNvSpPr>
          <p:nvPr>
            <p:ph sz="quarter" idx="1"/>
          </p:nvPr>
        </p:nvSpPr>
        <p:spPr>
          <a:xfrm>
            <a:off x="285720" y="714356"/>
            <a:ext cx="8572560" cy="5929354"/>
          </a:xfrm>
        </p:spPr>
        <p:txBody>
          <a:bodyPr>
            <a:normAutofit fontScale="85000" lnSpcReduction="10000"/>
          </a:bodyPr>
          <a:lstStyle/>
          <a:p>
            <a:pPr algn="just"/>
            <a:r>
              <a:rPr lang="id-ID" dirty="0"/>
              <a:t>Sahnya panembah harus dengan kesucian (suci lahir dan batin).</a:t>
            </a:r>
          </a:p>
          <a:p>
            <a:pPr algn="just"/>
            <a:r>
              <a:rPr lang="id-ID" dirty="0"/>
              <a:t>Cara menyucikan batin adalah dengan membiasakan diri berbuat baik dan mulia, yaitu membabarkan kasih sayang yang berwujud menolong orang lain dalam kesusahan sesuai dengan kebutuhan yang ditolong, dan sesuai dengan kekuatan yang menolong.</a:t>
            </a:r>
          </a:p>
          <a:p>
            <a:pPr algn="just"/>
            <a:endParaRPr lang="id-ID" dirty="0"/>
          </a:p>
          <a:p>
            <a:pPr algn="just"/>
            <a:r>
              <a:rPr lang="id-ID" dirty="0"/>
              <a:t>Arti darma sendiri = pemberian kebaikan kepada siapa saja yang wajib diberi. </a:t>
            </a:r>
          </a:p>
          <a:p>
            <a:pPr algn="just">
              <a:buNone/>
            </a:pPr>
            <a:endParaRPr lang="id-ID" dirty="0"/>
          </a:p>
          <a:p>
            <a:pPr algn="just"/>
            <a:r>
              <a:rPr lang="id-ID" dirty="0"/>
              <a:t>Wujud pemberian tidak hanya harta benda keduniawian, tetapi segala perbuatan baik yang berwujud menolong orang lain dengan kasih sayang.</a:t>
            </a:r>
          </a:p>
          <a:p>
            <a:pPr algn="just">
              <a:buNone/>
            </a:pPr>
            <a:endParaRPr lang="id-ID" dirty="0"/>
          </a:p>
          <a:p>
            <a:pPr algn="just"/>
            <a:r>
              <a:rPr lang="id-ID" dirty="0"/>
              <a:t>Setiap orang memiliki kelebihannya masing-masing (harta, tenaga, ilmu, kasih sayang).  Kelebihannya itu yang diberikan untuk menolong orang lain. Hal ini akan menuntun kemurnian hati agar tidak mengeruhkann kepercayaan (iman).</a:t>
            </a:r>
          </a:p>
          <a:p>
            <a:pPr algn="just"/>
            <a:r>
              <a:rPr lang="en-US" dirty="0" err="1"/>
              <a:t>Prinsip</a:t>
            </a:r>
            <a:r>
              <a:rPr lang="en-US" dirty="0"/>
              <a:t> Budi </a:t>
            </a:r>
            <a:r>
              <a:rPr lang="en-US" dirty="0" err="1"/>
              <a:t>Darma</a:t>
            </a:r>
            <a:r>
              <a:rPr lang="en-US" dirty="0"/>
              <a:t> : </a:t>
            </a:r>
            <a:r>
              <a:rPr lang="id-ID" dirty="0"/>
              <a:t>Sesuai Kebutuhan, Sesuai Kemampuan, Tanpa Pamrih, Tanpa Paksaan.</a:t>
            </a:r>
          </a:p>
          <a:p>
            <a:pPr algn="just"/>
            <a:endParaRPr lang="id-ID" dirty="0"/>
          </a:p>
          <a:p>
            <a:pPr algn="just"/>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582594"/>
          </a:xfrm>
        </p:spPr>
        <p:txBody>
          <a:bodyPr>
            <a:normAutofit/>
          </a:bodyPr>
          <a:lstStyle/>
          <a:p>
            <a:r>
              <a:rPr lang="id-ID" b="1" dirty="0"/>
              <a:t>4. Mengekang Hawa Nafsu</a:t>
            </a:r>
          </a:p>
        </p:txBody>
      </p:sp>
      <p:sp>
        <p:nvSpPr>
          <p:cNvPr id="3" name="Content Placeholder 2"/>
          <p:cNvSpPr>
            <a:spLocks noGrp="1"/>
          </p:cNvSpPr>
          <p:nvPr>
            <p:ph sz="quarter" idx="1"/>
          </p:nvPr>
        </p:nvSpPr>
        <p:spPr>
          <a:xfrm>
            <a:off x="285720" y="857232"/>
            <a:ext cx="8501122" cy="5786478"/>
          </a:xfrm>
        </p:spPr>
        <p:txBody>
          <a:bodyPr>
            <a:normAutofit/>
          </a:bodyPr>
          <a:lstStyle/>
          <a:p>
            <a:pPr algn="just"/>
            <a:r>
              <a:rPr lang="id-ID" dirty="0"/>
              <a:t>Paugeran, Panembah dan Budi Darma dapat terlaksana dengan baik jika kita dapat mengendalikan hawa nafsunya yang tertuju ke perbuatan keliru. </a:t>
            </a:r>
          </a:p>
          <a:p>
            <a:pPr algn="just">
              <a:buNone/>
            </a:pPr>
            <a:endParaRPr lang="id-ID" dirty="0"/>
          </a:p>
          <a:p>
            <a:pPr algn="just"/>
            <a:r>
              <a:rPr lang="id-ID" dirty="0"/>
              <a:t>Sebenarnya nafsu-nafsu adalah kekuatan badan jasmani, oleh karena itu agar badan jasmani menjadi baik, hawa nafsu dan angan-angan perlu diarahkan sesuai petunjuk Tuhan.</a:t>
            </a:r>
          </a:p>
          <a:p>
            <a:pPr algn="just">
              <a:buNone/>
            </a:pPr>
            <a:endParaRPr lang="id-ID" dirty="0"/>
          </a:p>
          <a:p>
            <a:pPr algn="just"/>
            <a:r>
              <a:rPr lang="id-ID" dirty="0"/>
              <a:t>Kodrat nafsu cenderung jahat, tetapi terlaksananya menjadi tindakan tergantung dari angan-angan, apabila angan-angan baik maka nafsu keinginan juga menginginkan yang baik-baik.</a:t>
            </a:r>
          </a:p>
          <a:p>
            <a:pPr algn="just">
              <a:buNone/>
            </a:pP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t>CERAMAH PENERANGAN 5</a:t>
            </a:r>
          </a:p>
        </p:txBody>
      </p:sp>
      <p:sp>
        <p:nvSpPr>
          <p:cNvPr id="3" name="Subtitle 2"/>
          <p:cNvSpPr>
            <a:spLocks noGrp="1"/>
          </p:cNvSpPr>
          <p:nvPr>
            <p:ph type="subTitle" idx="1"/>
          </p:nvPr>
        </p:nvSpPr>
        <p:spPr/>
        <p:txBody>
          <a:bodyPr/>
          <a:lstStyle/>
          <a:p>
            <a:r>
              <a:rPr lang="id-ID" dirty="0"/>
              <a:t>CANDRA JIWA SOENARTO</a:t>
            </a:r>
          </a:p>
        </p:txBody>
      </p:sp>
      <p:pic>
        <p:nvPicPr>
          <p:cNvPr id="4" name="Picture 3" descr="Kereta_3.jpg"/>
          <p:cNvPicPr>
            <a:picLocks noChangeAspect="1"/>
          </p:cNvPicPr>
          <p:nvPr/>
        </p:nvPicPr>
        <p:blipFill>
          <a:blip r:embed="rId2" cstate="print"/>
          <a:stretch>
            <a:fillRect/>
          </a:stretch>
        </p:blipFill>
        <p:spPr>
          <a:xfrm>
            <a:off x="0" y="666508"/>
            <a:ext cx="9144000" cy="61914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368280"/>
          </a:xfrm>
        </p:spPr>
        <p:txBody>
          <a:bodyPr>
            <a:normAutofit/>
          </a:bodyPr>
          <a:lstStyle/>
          <a:p>
            <a:r>
              <a:rPr lang="id-ID" sz="1800" dirty="0"/>
              <a:t>Lanjutan: Mengekang Hawa Nafsu</a:t>
            </a:r>
          </a:p>
        </p:txBody>
      </p:sp>
      <p:sp>
        <p:nvSpPr>
          <p:cNvPr id="2" name="Content Placeholder 1"/>
          <p:cNvSpPr>
            <a:spLocks noGrp="1"/>
          </p:cNvSpPr>
          <p:nvPr>
            <p:ph sz="quarter" idx="1"/>
          </p:nvPr>
        </p:nvSpPr>
        <p:spPr>
          <a:xfrm>
            <a:off x="457200" y="928670"/>
            <a:ext cx="8229600" cy="5078621"/>
          </a:xfrm>
        </p:spPr>
        <p:txBody>
          <a:bodyPr>
            <a:normAutofit lnSpcReduction="10000"/>
          </a:bodyPr>
          <a:lstStyle/>
          <a:p>
            <a:pPr algn="just"/>
            <a:r>
              <a:rPr lang="id-ID" dirty="0"/>
              <a:t>Watak manusia sangat dipengaruhi oleh angan-angan. Untuk </a:t>
            </a:r>
            <a:r>
              <a:rPr lang="en-US" dirty="0" err="1"/>
              <a:t>membangun</a:t>
            </a:r>
            <a:r>
              <a:rPr lang="en-US" dirty="0"/>
              <a:t> </a:t>
            </a:r>
            <a:r>
              <a:rPr lang="en-US" dirty="0" err="1"/>
              <a:t>watak</a:t>
            </a:r>
            <a:r>
              <a:rPr lang="en-US" dirty="0"/>
              <a:t> yang </a:t>
            </a:r>
            <a:r>
              <a:rPr lang="id-ID" dirty="0"/>
              <a:t>baik, angan-angan a</a:t>
            </a:r>
            <a:r>
              <a:rPr lang="en-US" dirty="0"/>
              <a:t>gar</a:t>
            </a:r>
            <a:r>
              <a:rPr lang="id-ID" dirty="0"/>
              <a:t> berpikir yang baik2 saja.</a:t>
            </a:r>
          </a:p>
          <a:p>
            <a:pPr algn="just"/>
            <a:endParaRPr lang="id-ID" dirty="0"/>
          </a:p>
          <a:p>
            <a:pPr algn="just"/>
            <a:r>
              <a:rPr lang="id-ID" dirty="0"/>
              <a:t>Untuk cegah  nafsu keperbuatan buruk, perlu dilandasi brata: artinya tidak mengumbar makan, minum, tidur dan sahwat.</a:t>
            </a:r>
          </a:p>
          <a:p>
            <a:pPr algn="just"/>
            <a:endParaRPr lang="id-ID" dirty="0"/>
          </a:p>
          <a:p>
            <a:pPr algn="just"/>
            <a:r>
              <a:rPr lang="id-ID" dirty="0"/>
              <a:t>Pelaksanaan brata yang sempurna apabila keluar dari kesucian hati, tanpa paksaan karena peraturan, tidak pamrih pada keduniawian. Tetapi hanya semata2 beniat mendekat pada </a:t>
            </a:r>
            <a:r>
              <a:rPr lang="en-US" dirty="0" err="1"/>
              <a:t>Tuhan</a:t>
            </a:r>
            <a:r>
              <a:rPr lang="en-US" dirty="0"/>
              <a:t> </a:t>
            </a:r>
            <a:r>
              <a:rPr lang="en-US" dirty="0" err="1"/>
              <a:t>melalui</a:t>
            </a:r>
            <a:r>
              <a:rPr lang="en-US" dirty="0"/>
              <a:t> </a:t>
            </a:r>
            <a:r>
              <a:rPr lang="en-US" dirty="0" err="1"/>
              <a:t>Utusan</a:t>
            </a:r>
            <a:r>
              <a:rPr lang="en-US" dirty="0"/>
              <a:t>-Nya yang </a:t>
            </a:r>
            <a:r>
              <a:rPr lang="en-US" dirty="0" err="1"/>
              <a:t>Sejati</a:t>
            </a:r>
            <a:r>
              <a:rPr lang="en-US" dirty="0"/>
              <a:t> </a:t>
            </a:r>
            <a:r>
              <a:rPr lang="en-US" dirty="0" err="1"/>
              <a:t>yaitu</a:t>
            </a:r>
            <a:r>
              <a:rPr lang="en-US" dirty="0"/>
              <a:t> </a:t>
            </a:r>
            <a:r>
              <a:rPr lang="id-ID" dirty="0"/>
              <a:t>Sang Guru Sejati (Suksma Sejati/ Nur Muhammad/ Kristus)</a:t>
            </a:r>
            <a:r>
              <a:rPr lang="en-US" dirty="0"/>
              <a:t>, </a:t>
            </a:r>
            <a:r>
              <a:rPr lang="en-US" dirty="0" err="1"/>
              <a:t>ialah</a:t>
            </a:r>
            <a:r>
              <a:rPr lang="en-US" dirty="0"/>
              <a:t> </a:t>
            </a:r>
            <a:r>
              <a:rPr lang="en-US" dirty="0" err="1"/>
              <a:t>sifat</a:t>
            </a:r>
            <a:r>
              <a:rPr lang="en-US" dirty="0"/>
              <a:t> </a:t>
            </a:r>
            <a:r>
              <a:rPr lang="en-US" dirty="0" err="1"/>
              <a:t>aktifnya</a:t>
            </a:r>
            <a:r>
              <a:rPr lang="en-US" dirty="0"/>
              <a:t> </a:t>
            </a:r>
            <a:r>
              <a:rPr lang="en-US" dirty="0" err="1"/>
              <a:t>Tuhan</a:t>
            </a:r>
            <a:r>
              <a:rPr lang="en-US" dirty="0"/>
              <a:t>.</a:t>
            </a:r>
            <a:endParaRPr lang="id-ID" dirty="0"/>
          </a:p>
          <a:p>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439718"/>
          </a:xfrm>
        </p:spPr>
        <p:txBody>
          <a:bodyPr>
            <a:normAutofit fontScale="90000"/>
          </a:bodyPr>
          <a:lstStyle/>
          <a:p>
            <a:r>
              <a:rPr lang="id-ID" b="1" dirty="0"/>
              <a:t>5. Budi Luhur</a:t>
            </a:r>
          </a:p>
        </p:txBody>
      </p:sp>
      <p:sp>
        <p:nvSpPr>
          <p:cNvPr id="3" name="Content Placeholder 2"/>
          <p:cNvSpPr>
            <a:spLocks noGrp="1"/>
          </p:cNvSpPr>
          <p:nvPr>
            <p:ph sz="quarter" idx="1"/>
          </p:nvPr>
        </p:nvSpPr>
        <p:spPr>
          <a:xfrm>
            <a:off x="285720" y="928670"/>
            <a:ext cx="8572560" cy="5572164"/>
          </a:xfrm>
        </p:spPr>
        <p:txBody>
          <a:bodyPr>
            <a:normAutofit/>
          </a:bodyPr>
          <a:lstStyle/>
          <a:p>
            <a:pPr algn="just"/>
            <a:r>
              <a:rPr lang="id-ID" dirty="0"/>
              <a:t>Bila hawa nafsu telah dapat ditaklukkan, angan-angan jadi tenang. Lalu angan-angan serahkan kekuasaannya (tidak </a:t>
            </a:r>
            <a:r>
              <a:rPr lang="id-ID" i="1" dirty="0"/>
              <a:t>makarti</a:t>
            </a:r>
            <a:r>
              <a:rPr lang="id-ID" dirty="0"/>
              <a:t>) kepada Suksma Sejati, agar sampai tataran Budi Luhur. Ada unsur </a:t>
            </a:r>
            <a:r>
              <a:rPr lang="id-ID" b="1" i="1" dirty="0"/>
              <a:t>pengorbanan</a:t>
            </a:r>
            <a:r>
              <a:rPr lang="id-ID" dirty="0"/>
              <a:t> dalam Budi Luhur.</a:t>
            </a:r>
          </a:p>
          <a:p>
            <a:pPr algn="just">
              <a:buNone/>
            </a:pPr>
            <a:r>
              <a:rPr lang="id-ID" dirty="0"/>
              <a:t> </a:t>
            </a:r>
          </a:p>
          <a:p>
            <a:pPr algn="just"/>
            <a:r>
              <a:rPr lang="id-ID" dirty="0"/>
              <a:t>Budi luhur bila  perbuatan manusia telah  diterangi pepadang  Suksma Sejati, sehingga hati suci murni, an telah membabarkan sifat-sifat Tuhan yang Mahaluhur.</a:t>
            </a:r>
          </a:p>
          <a:p>
            <a:pPr algn="just">
              <a:buNone/>
            </a:pPr>
            <a:r>
              <a:rPr lang="id-ID" dirty="0"/>
              <a:t> </a:t>
            </a:r>
          </a:p>
          <a:p>
            <a:pPr algn="just"/>
            <a:r>
              <a:rPr lang="id-ID" dirty="0"/>
              <a:t>Budi luhur terwujud bila telah memiliki budi pekerti yang mulia, yaitu: rela, narima, jujur, sabar, serta adil dan bijaksana. Inilah yang menjadi kendaraan manusia yang berniat kembali kepada Tuhan.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a:t>Penutup</a:t>
            </a:r>
          </a:p>
        </p:txBody>
      </p:sp>
      <p:sp>
        <p:nvSpPr>
          <p:cNvPr id="3" name="Content Placeholder 2"/>
          <p:cNvSpPr>
            <a:spLocks noGrp="1"/>
          </p:cNvSpPr>
          <p:nvPr>
            <p:ph sz="quarter" idx="1"/>
          </p:nvPr>
        </p:nvSpPr>
        <p:spPr/>
        <p:txBody>
          <a:bodyPr/>
          <a:lstStyle/>
          <a:p>
            <a:r>
              <a:rPr lang="id-ID" dirty="0"/>
              <a:t>Barang siapa sungguh-sungguh taat melaksanakan Jalan Rahayu, akan menerima anugerah atau ganjaran Tuhan yang berwujud rahayu (selamat-sejahtera) di dunia sampai di akhirat. </a:t>
            </a:r>
          </a:p>
        </p:txBody>
      </p:sp>
      <p:pic>
        <p:nvPicPr>
          <p:cNvPr id="5" name="Picture 4" descr="mawarkemboja_2.png"/>
          <p:cNvPicPr>
            <a:picLocks noChangeAspect="1"/>
          </p:cNvPicPr>
          <p:nvPr/>
        </p:nvPicPr>
        <p:blipFill>
          <a:blip r:embed="rId2"/>
          <a:stretch>
            <a:fillRect/>
          </a:stretch>
        </p:blipFill>
        <p:spPr>
          <a:xfrm>
            <a:off x="3571868" y="3357562"/>
            <a:ext cx="1643074" cy="17863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85728"/>
            <a:ext cx="7772400" cy="714380"/>
          </a:xfrm>
        </p:spPr>
        <p:txBody>
          <a:bodyPr>
            <a:normAutofit/>
          </a:bodyPr>
          <a:lstStyle/>
          <a:p>
            <a:r>
              <a:rPr lang="id-ID" dirty="0"/>
              <a:t>Pendahuluan</a:t>
            </a:r>
          </a:p>
        </p:txBody>
      </p:sp>
      <p:sp>
        <p:nvSpPr>
          <p:cNvPr id="3" name="Content Placeholder 2"/>
          <p:cNvSpPr>
            <a:spLocks noGrp="1"/>
          </p:cNvSpPr>
          <p:nvPr>
            <p:ph sz="quarter" idx="1"/>
          </p:nvPr>
        </p:nvSpPr>
        <p:spPr>
          <a:xfrm>
            <a:off x="357158" y="1071546"/>
            <a:ext cx="8501122" cy="5429288"/>
          </a:xfrm>
        </p:spPr>
        <p:txBody>
          <a:bodyPr>
            <a:normAutofit/>
          </a:bodyPr>
          <a:lstStyle/>
          <a:p>
            <a:r>
              <a:rPr lang="id-ID" dirty="0"/>
              <a:t>Jalan Rahayu berarti Jalan Selamat = petunjuk pengolahan </a:t>
            </a:r>
            <a:r>
              <a:rPr lang="en-US" dirty="0" err="1"/>
              <a:t>nafsu</a:t>
            </a:r>
            <a:r>
              <a:rPr lang="en-US" dirty="0"/>
              <a:t> dan </a:t>
            </a:r>
            <a:r>
              <a:rPr lang="en-US" dirty="0" err="1"/>
              <a:t>angan-angan</a:t>
            </a:r>
            <a:r>
              <a:rPr lang="en-US" dirty="0"/>
              <a:t> </a:t>
            </a:r>
            <a:r>
              <a:rPr lang="id-ID" dirty="0"/>
              <a:t>untuk men</a:t>
            </a:r>
            <a:r>
              <a:rPr lang="en-US" dirty="0" err="1"/>
              <a:t>capai</a:t>
            </a:r>
            <a:r>
              <a:rPr lang="en-US" dirty="0"/>
              <a:t> </a:t>
            </a:r>
            <a:r>
              <a:rPr lang="id-ID" dirty="0"/>
              <a:t>Hasta Sila. Jalan Rahayu merupakan tangga untuk  mencapai cita-cita luhur itu.</a:t>
            </a:r>
          </a:p>
          <a:p>
            <a:endParaRPr lang="id-ID" dirty="0"/>
          </a:p>
          <a:p>
            <a:r>
              <a:rPr lang="en-US" dirty="0"/>
              <a:t>P</a:t>
            </a:r>
            <a:r>
              <a:rPr lang="id-ID" dirty="0"/>
              <a:t>etunjuk Jalan Rahayu dari Sang Guru Sejati (Nur Muhammad/ Kristus) </a:t>
            </a:r>
            <a:r>
              <a:rPr lang="en-US" dirty="0" err="1"/>
              <a:t>untuk</a:t>
            </a:r>
            <a:r>
              <a:rPr lang="id-ID" dirty="0"/>
              <a:t> siapa saja yang percaya kepada Tuhan YME, dan berniat mencari ke</a:t>
            </a:r>
            <a:r>
              <a:rPr lang="en-US" dirty="0" err="1"/>
              <a:t>bahagiaan</a:t>
            </a:r>
            <a:r>
              <a:rPr lang="id-ID" dirty="0"/>
              <a:t> hidup di dunia sampai di akhirat.</a:t>
            </a:r>
          </a:p>
          <a:p>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4400" b="1" dirty="0">
                <a:solidFill>
                  <a:srgbClr val="0070C0"/>
                </a:solidFill>
              </a:rPr>
              <a:t>JALAN RAHAYU</a:t>
            </a:r>
          </a:p>
        </p:txBody>
      </p:sp>
      <p:sp>
        <p:nvSpPr>
          <p:cNvPr id="3" name="Content Placeholder 2"/>
          <p:cNvSpPr>
            <a:spLocks noGrp="1"/>
          </p:cNvSpPr>
          <p:nvPr>
            <p:ph sz="quarter" idx="1"/>
          </p:nvPr>
        </p:nvSpPr>
        <p:spPr/>
        <p:txBody>
          <a:bodyPr/>
          <a:lstStyle/>
          <a:p>
            <a:pPr marL="342900" indent="-342900">
              <a:buAutoNum type="arabicPeriod"/>
            </a:pPr>
            <a:r>
              <a:rPr lang="id-ID" sz="3600" b="1" dirty="0"/>
              <a:t>Paugeran Tuhan kepada Hamba</a:t>
            </a:r>
            <a:r>
              <a:rPr lang="en-US" sz="3600" b="1" dirty="0"/>
              <a:t> (</a:t>
            </a:r>
            <a:r>
              <a:rPr lang="en-US" sz="3600" b="1" dirty="0" err="1"/>
              <a:t>Syahadat</a:t>
            </a:r>
            <a:r>
              <a:rPr lang="en-US" sz="3600" b="1" dirty="0"/>
              <a:t>)</a:t>
            </a:r>
            <a:endParaRPr lang="id-ID" sz="3600" b="1" dirty="0"/>
          </a:p>
          <a:p>
            <a:pPr marL="342900" indent="-342900">
              <a:buAutoNum type="arabicPeriod"/>
            </a:pPr>
            <a:r>
              <a:rPr lang="id-ID" sz="3600" b="1" dirty="0"/>
              <a:t>Panembah</a:t>
            </a:r>
          </a:p>
          <a:p>
            <a:pPr marL="342900" indent="-342900">
              <a:buAutoNum type="arabicPeriod"/>
            </a:pPr>
            <a:r>
              <a:rPr lang="id-ID" sz="3600" b="1" dirty="0"/>
              <a:t>Budi Darma</a:t>
            </a:r>
          </a:p>
          <a:p>
            <a:pPr marL="342900" indent="-342900">
              <a:buAutoNum type="arabicPeriod"/>
            </a:pPr>
            <a:r>
              <a:rPr lang="id-ID" sz="3600" b="1" dirty="0"/>
              <a:t>Mengekang Hawa Nafsu</a:t>
            </a:r>
          </a:p>
          <a:p>
            <a:pPr marL="342900" indent="-342900">
              <a:buAutoNum type="arabicPeriod"/>
            </a:pPr>
            <a:r>
              <a:rPr lang="id-ID" sz="3600" b="1" dirty="0"/>
              <a:t>Budi Luhur</a:t>
            </a:r>
          </a:p>
          <a:p>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57158" y="274638"/>
            <a:ext cx="8572560" cy="654032"/>
          </a:xfrm>
        </p:spPr>
        <p:txBody>
          <a:bodyPr>
            <a:normAutofit/>
          </a:bodyPr>
          <a:lstStyle/>
          <a:p>
            <a:endParaRPr lang="id-ID" dirty="0"/>
          </a:p>
        </p:txBody>
      </p:sp>
      <p:sp>
        <p:nvSpPr>
          <p:cNvPr id="3" name="Content Placeholder 2"/>
          <p:cNvSpPr>
            <a:spLocks noGrp="1"/>
          </p:cNvSpPr>
          <p:nvPr>
            <p:ph sz="quarter" idx="1"/>
          </p:nvPr>
        </p:nvSpPr>
        <p:spPr>
          <a:xfrm>
            <a:off x="285720" y="785794"/>
            <a:ext cx="8643998" cy="5786478"/>
          </a:xfrm>
        </p:spPr>
        <p:txBody>
          <a:bodyPr/>
          <a:lstStyle/>
          <a:p>
            <a:pPr>
              <a:buNone/>
            </a:pPr>
            <a:r>
              <a:rPr lang="id-ID" dirty="0"/>
              <a:t>                                                                                   </a:t>
            </a:r>
          </a:p>
          <a:p>
            <a:pPr>
              <a:buNone/>
            </a:pPr>
            <a:endParaRPr lang="id-ID" dirty="0"/>
          </a:p>
          <a:p>
            <a:pPr>
              <a:buNone/>
            </a:pPr>
            <a:endParaRPr lang="id-ID" dirty="0"/>
          </a:p>
          <a:p>
            <a:pPr>
              <a:buNone/>
            </a:pPr>
            <a:r>
              <a:rPr lang="id-ID" dirty="0"/>
              <a:t>                                                                  </a:t>
            </a:r>
            <a:r>
              <a:rPr lang="id-ID" sz="2000" dirty="0"/>
              <a:t>                                     </a:t>
            </a:r>
            <a:endParaRPr lang="id-ID" dirty="0"/>
          </a:p>
        </p:txBody>
      </p:sp>
      <p:sp>
        <p:nvSpPr>
          <p:cNvPr id="4" name="Right Arrow 3"/>
          <p:cNvSpPr/>
          <p:nvPr/>
        </p:nvSpPr>
        <p:spPr>
          <a:xfrm>
            <a:off x="857224" y="785794"/>
            <a:ext cx="5643602" cy="5286412"/>
          </a:xfrm>
          <a:prstGeom prst="rightArrow">
            <a:avLst>
              <a:gd name="adj1" fmla="val 50000"/>
              <a:gd name="adj2" fmla="val 4885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928662" y="2214554"/>
            <a:ext cx="4572032" cy="1938992"/>
          </a:xfrm>
          <a:prstGeom prst="rect">
            <a:avLst/>
          </a:prstGeom>
          <a:noFill/>
        </p:spPr>
        <p:txBody>
          <a:bodyPr wrap="square" rtlCol="0">
            <a:spAutoFit/>
          </a:bodyPr>
          <a:lstStyle/>
          <a:p>
            <a:pPr marL="342900" indent="-342900">
              <a:buAutoNum type="arabicPeriod"/>
            </a:pPr>
            <a:r>
              <a:rPr lang="id-ID" sz="2400" dirty="0"/>
              <a:t>Paugeran Tuhan kepada Hamba</a:t>
            </a:r>
          </a:p>
          <a:p>
            <a:pPr marL="342900" indent="-342900">
              <a:buAutoNum type="arabicPeriod"/>
            </a:pPr>
            <a:r>
              <a:rPr lang="id-ID" sz="2400" dirty="0"/>
              <a:t>Panembah</a:t>
            </a:r>
          </a:p>
          <a:p>
            <a:pPr marL="342900" indent="-342900">
              <a:buAutoNum type="arabicPeriod"/>
            </a:pPr>
            <a:r>
              <a:rPr lang="id-ID" sz="2400" dirty="0"/>
              <a:t>Budi Darma</a:t>
            </a:r>
          </a:p>
          <a:p>
            <a:pPr marL="342900" indent="-342900">
              <a:buAutoNum type="arabicPeriod"/>
            </a:pPr>
            <a:r>
              <a:rPr lang="id-ID" sz="2400" dirty="0"/>
              <a:t>Mengekang Hawa Nafsu</a:t>
            </a:r>
          </a:p>
          <a:p>
            <a:pPr marL="342900" indent="-342900">
              <a:buAutoNum type="arabicPeriod"/>
            </a:pPr>
            <a:r>
              <a:rPr lang="id-ID" sz="2400" dirty="0"/>
              <a:t>Budi Luhur</a:t>
            </a:r>
          </a:p>
        </p:txBody>
      </p:sp>
      <p:sp>
        <p:nvSpPr>
          <p:cNvPr id="7" name="TextBox 6"/>
          <p:cNvSpPr txBox="1"/>
          <p:nvPr/>
        </p:nvSpPr>
        <p:spPr>
          <a:xfrm>
            <a:off x="6500826" y="2143116"/>
            <a:ext cx="2071702" cy="3416320"/>
          </a:xfrm>
          <a:prstGeom prst="rect">
            <a:avLst/>
          </a:prstGeom>
          <a:noFill/>
        </p:spPr>
        <p:txBody>
          <a:bodyPr wrap="square" rtlCol="0">
            <a:spAutoFit/>
          </a:bodyPr>
          <a:lstStyle/>
          <a:p>
            <a:endParaRPr lang="id-ID" dirty="0"/>
          </a:p>
          <a:p>
            <a:r>
              <a:rPr lang="id-ID" dirty="0"/>
              <a:t>Tri Sila</a:t>
            </a:r>
          </a:p>
          <a:p>
            <a:pPr marL="342900" indent="-342900">
              <a:buAutoNum type="arabicPeriod"/>
            </a:pPr>
            <a:r>
              <a:rPr lang="id-ID" dirty="0"/>
              <a:t>Sadar</a:t>
            </a:r>
          </a:p>
          <a:p>
            <a:pPr marL="342900" indent="-342900">
              <a:buAutoNum type="arabicPeriod"/>
            </a:pPr>
            <a:r>
              <a:rPr lang="id-ID" dirty="0"/>
              <a:t>Percaya</a:t>
            </a:r>
          </a:p>
          <a:p>
            <a:pPr marL="342900" indent="-342900">
              <a:buAutoNum type="arabicPeriod"/>
            </a:pPr>
            <a:r>
              <a:rPr lang="id-ID" dirty="0"/>
              <a:t>Taat</a:t>
            </a:r>
          </a:p>
          <a:p>
            <a:pPr marL="342900" indent="-342900"/>
            <a:endParaRPr lang="id-ID" dirty="0"/>
          </a:p>
          <a:p>
            <a:pPr marL="342900" indent="-342900"/>
            <a:r>
              <a:rPr lang="id-ID" dirty="0"/>
              <a:t>Panca Sila</a:t>
            </a:r>
          </a:p>
          <a:p>
            <a:pPr marL="342900" indent="-342900">
              <a:buAutoNum type="arabicPeriod"/>
            </a:pPr>
            <a:r>
              <a:rPr lang="id-ID" dirty="0"/>
              <a:t>Rela</a:t>
            </a:r>
          </a:p>
          <a:p>
            <a:pPr marL="342900" indent="-342900">
              <a:buAutoNum type="arabicPeriod"/>
            </a:pPr>
            <a:r>
              <a:rPr lang="id-ID" dirty="0"/>
              <a:t>Narima</a:t>
            </a:r>
          </a:p>
          <a:p>
            <a:pPr marL="342900" indent="-342900">
              <a:buAutoNum type="arabicPeriod"/>
            </a:pPr>
            <a:r>
              <a:rPr lang="id-ID" dirty="0"/>
              <a:t>Jujur</a:t>
            </a:r>
          </a:p>
          <a:p>
            <a:pPr marL="342900" indent="-342900">
              <a:buAutoNum type="arabicPeriod"/>
            </a:pPr>
            <a:r>
              <a:rPr lang="id-ID" dirty="0"/>
              <a:t>Sabar</a:t>
            </a:r>
          </a:p>
          <a:p>
            <a:pPr marL="342900" indent="-342900">
              <a:buAutoNum type="arabicPeriod"/>
            </a:pPr>
            <a:r>
              <a:rPr lang="id-ID" dirty="0"/>
              <a:t>Budi Luhur</a:t>
            </a:r>
          </a:p>
        </p:txBody>
      </p:sp>
      <p:sp>
        <p:nvSpPr>
          <p:cNvPr id="11" name="TextBox 10"/>
          <p:cNvSpPr txBox="1"/>
          <p:nvPr/>
        </p:nvSpPr>
        <p:spPr>
          <a:xfrm>
            <a:off x="6429388" y="2000240"/>
            <a:ext cx="1857388" cy="369332"/>
          </a:xfrm>
          <a:prstGeom prst="rect">
            <a:avLst/>
          </a:prstGeom>
          <a:noFill/>
        </p:spPr>
        <p:txBody>
          <a:bodyPr wrap="square" rtlCol="0">
            <a:spAutoFit/>
          </a:bodyPr>
          <a:lstStyle/>
          <a:p>
            <a:r>
              <a:rPr lang="id-ID" dirty="0"/>
              <a:t>HASTA SILA :</a:t>
            </a:r>
          </a:p>
        </p:txBody>
      </p:sp>
    </p:spTree>
    <p:extLst>
      <p:ext uri="{BB962C8B-B14F-4D97-AF65-F5344CB8AC3E}">
        <p14:creationId xmlns:p14="http://schemas.microsoft.com/office/powerpoint/2010/main" val="412820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42852"/>
            <a:ext cx="8329642" cy="857256"/>
          </a:xfrm>
        </p:spPr>
        <p:txBody>
          <a:bodyPr>
            <a:normAutofit fontScale="90000"/>
          </a:bodyPr>
          <a:lstStyle/>
          <a:p>
            <a:r>
              <a:rPr lang="id-ID" b="1" dirty="0"/>
              <a:t>1. Paugeran Tuhan kepada hamban (Syahadat) ...</a:t>
            </a:r>
          </a:p>
        </p:txBody>
      </p:sp>
      <p:sp>
        <p:nvSpPr>
          <p:cNvPr id="3" name="Content Placeholder 2"/>
          <p:cNvSpPr>
            <a:spLocks noGrp="1"/>
          </p:cNvSpPr>
          <p:nvPr>
            <p:ph sz="quarter" idx="1"/>
          </p:nvPr>
        </p:nvSpPr>
        <p:spPr>
          <a:xfrm>
            <a:off x="285720" y="1142984"/>
            <a:ext cx="8501122" cy="5357850"/>
          </a:xfrm>
        </p:spPr>
        <p:txBody>
          <a:bodyPr>
            <a:normAutofit lnSpcReduction="10000"/>
          </a:bodyPr>
          <a:lstStyle/>
          <a:p>
            <a:pPr algn="just"/>
            <a:r>
              <a:rPr lang="id-ID" dirty="0"/>
              <a:t> Sembahan sejati manusia disebut Suksma Kawekas, atau menurut Islam disebut Allah Taala, menurut Kristen/Katholik disebut Sang Bapa. Itu</a:t>
            </a:r>
            <a:r>
              <a:rPr lang="en-US" dirty="0" err="1"/>
              <a:t>lah</a:t>
            </a:r>
            <a:r>
              <a:rPr lang="id-ID" dirty="0"/>
              <a:t> sejatinya Tuhan ialah Sembahan  yang senyatanya, sebab Suksma Kawekas adalah Hidup Terluhur, yang </a:t>
            </a:r>
            <a:r>
              <a:rPr lang="id-ID" b="1" dirty="0"/>
              <a:t>menguasai semua hidup.</a:t>
            </a:r>
          </a:p>
          <a:p>
            <a:pPr algn="just">
              <a:buNone/>
            </a:pPr>
            <a:endParaRPr lang="id-ID" dirty="0"/>
          </a:p>
          <a:p>
            <a:pPr algn="just"/>
            <a:r>
              <a:rPr lang="id-ID" dirty="0"/>
              <a:t>Adapun Utusan yang abadi adalah Suksma Sejati (Sang Guru Sejati), menurut Islam disebut Nur Muhammad ialah sejatinya Rasullulah, dan menurut Kristen/Katholik disebut Kristus.</a:t>
            </a:r>
          </a:p>
          <a:p>
            <a:pPr algn="just">
              <a:buNone/>
            </a:pPr>
            <a:endParaRPr lang="id-ID" dirty="0"/>
          </a:p>
          <a:p>
            <a:pPr algn="just"/>
            <a:r>
              <a:rPr lang="id-ID" dirty="0"/>
              <a:t>Suksma Kawekas dan Suksma Sejati dalam keadaan tunggal, dan bertakhta di pusat hidup, yakni sejati-jatinya yang menghidupi Roh Suci.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368280"/>
          </a:xfrm>
        </p:spPr>
        <p:txBody>
          <a:bodyPr>
            <a:normAutofit fontScale="90000"/>
          </a:bodyPr>
          <a:lstStyle/>
          <a:p>
            <a:r>
              <a:rPr lang="id-ID" dirty="0"/>
              <a:t> ... </a:t>
            </a:r>
            <a:r>
              <a:rPr lang="id-ID" b="1" dirty="0"/>
              <a:t>Paugeran (Syahadat)</a:t>
            </a:r>
          </a:p>
        </p:txBody>
      </p:sp>
      <p:sp>
        <p:nvSpPr>
          <p:cNvPr id="3" name="Content Placeholder 2"/>
          <p:cNvSpPr>
            <a:spLocks noGrp="1"/>
          </p:cNvSpPr>
          <p:nvPr>
            <p:ph sz="quarter" idx="1"/>
          </p:nvPr>
        </p:nvSpPr>
        <p:spPr>
          <a:xfrm>
            <a:off x="214282" y="785794"/>
            <a:ext cx="8715436" cy="5715040"/>
          </a:xfrm>
        </p:spPr>
        <p:txBody>
          <a:bodyPr>
            <a:normAutofit/>
          </a:bodyPr>
          <a:lstStyle/>
          <a:p>
            <a:pPr algn="just"/>
            <a:r>
              <a:rPr lang="id-ID" b="1" dirty="0"/>
              <a:t>Paugeran sebenarnya kesanggupan Roh Suci (hamba) ketika akan diturunkan ke dunia yang harus dipegang selama melaksanakan kehidupan  di dunia.  </a:t>
            </a:r>
            <a:endParaRPr lang="en-US" b="1" dirty="0"/>
          </a:p>
          <a:p>
            <a:pPr algn="just"/>
            <a:endParaRPr lang="id-ID" b="1" dirty="0"/>
          </a:p>
          <a:p>
            <a:pPr algn="just"/>
            <a:endParaRPr lang="id-ID" b="1" dirty="0"/>
          </a:p>
          <a:p>
            <a:pPr algn="just"/>
            <a:r>
              <a:rPr lang="id-ID" b="1" dirty="0"/>
              <a:t>Paugeran yang telah hidup di dalam batin dapat menjadi tali yang kukuh yang menghubungkan hamba dengan Tuhan, dan menjadi jalan mengalirnya daya kekuatan Tuhan kepada hamba yang diterima di pusat sanubarinya.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439718"/>
          </a:xfrm>
        </p:spPr>
        <p:txBody>
          <a:bodyPr>
            <a:normAutofit fontScale="90000"/>
          </a:bodyPr>
          <a:lstStyle/>
          <a:p>
            <a:r>
              <a:rPr lang="id-ID" dirty="0"/>
              <a:t>... </a:t>
            </a:r>
            <a:r>
              <a:rPr lang="id-ID" b="1" dirty="0"/>
              <a:t>Paugeran/Syahadat </a:t>
            </a:r>
          </a:p>
        </p:txBody>
      </p:sp>
      <p:sp>
        <p:nvSpPr>
          <p:cNvPr id="2" name="Content Placeholder 1"/>
          <p:cNvSpPr>
            <a:spLocks noGrp="1"/>
          </p:cNvSpPr>
          <p:nvPr>
            <p:ph sz="quarter" idx="1"/>
          </p:nvPr>
        </p:nvSpPr>
        <p:spPr>
          <a:xfrm>
            <a:off x="357158" y="785794"/>
            <a:ext cx="8286808" cy="5786478"/>
          </a:xfrm>
        </p:spPr>
        <p:txBody>
          <a:bodyPr>
            <a:normAutofit fontScale="92500"/>
          </a:bodyPr>
          <a:lstStyle/>
          <a:p>
            <a:pPr algn="just"/>
            <a:r>
              <a:rPr lang="id-ID" dirty="0"/>
              <a:t>Di dalam pusat hidup itulah bertunggalnya </a:t>
            </a:r>
            <a:r>
              <a:rPr lang="id-ID" b="1" dirty="0"/>
              <a:t>Tripurusa: Suksma Kawekas-Suksma Sejati-Roh Suci, </a:t>
            </a:r>
            <a:r>
              <a:rPr lang="id-ID" dirty="0"/>
              <a:t>bertakhta sebagai Hidup Abadi</a:t>
            </a:r>
            <a:r>
              <a:rPr lang="id-ID" b="1" dirty="0"/>
              <a:t>. </a:t>
            </a:r>
          </a:p>
          <a:p>
            <a:pPr algn="just"/>
            <a:r>
              <a:rPr lang="id-ID" dirty="0"/>
              <a:t>Kesaksian ini apabila dijabarkan dalam kalimat manusia menjadi:</a:t>
            </a:r>
          </a:p>
          <a:p>
            <a:pPr algn="just"/>
            <a:r>
              <a:rPr lang="id-ID" b="1" i="1" dirty="0">
                <a:solidFill>
                  <a:srgbClr val="002060"/>
                </a:solidFill>
              </a:rPr>
              <a:t>“Suksma Kawekas adalah tetap menjadi Sembahan hamba yang sejati, adapun Suksma Sejati adalah tetap menjadi Utusan Tuhan yang sejati, serta menjadi Penuntun dan Guru hamba yang sejati.</a:t>
            </a:r>
          </a:p>
          <a:p>
            <a:pPr algn="just"/>
            <a:r>
              <a:rPr lang="id-ID" b="1" i="1" dirty="0">
                <a:solidFill>
                  <a:srgbClr val="002060"/>
                </a:solidFill>
              </a:rPr>
              <a:t>Hanya  Suksma Kawekas pribadi yang menguasai semua alam seisinya, hanya Suksma Sejati pribadi yang menuntun para hamba semua. </a:t>
            </a:r>
          </a:p>
          <a:p>
            <a:pPr algn="just"/>
            <a:r>
              <a:rPr lang="id-ID" b="1" i="1" dirty="0">
                <a:solidFill>
                  <a:srgbClr val="002060"/>
                </a:solidFill>
              </a:rPr>
              <a:t>Semua kekuasaan ialah kekuasaan Suksma Kawekas, ada pada Suksma Sejati, adapun hamba ada  dalam kekuasaan Suksma Sejati.”</a:t>
            </a:r>
          </a:p>
          <a:p>
            <a:endParaRPr lang="id-ID" dirty="0"/>
          </a:p>
          <a:p>
            <a:endParaRPr lang="id-ID" dirty="0"/>
          </a:p>
          <a:p>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700213"/>
            <a:ext cx="7940675" cy="4105275"/>
          </a:xfrm>
        </p:spPr>
        <p:txBody>
          <a:bodyPr>
            <a:normAutofit/>
          </a:bodyPr>
          <a:lstStyle/>
          <a:p>
            <a:pPr marL="0" indent="0">
              <a:buFont typeface="Wingdings 2" pitchFamily="18" charset="2"/>
              <a:buNone/>
              <a:defRPr/>
            </a:pPr>
            <a:r>
              <a:rPr lang="id-ID" sz="3600" b="1" dirty="0">
                <a:latin typeface="Arial Black" pitchFamily="34" charset="0"/>
                <a:cs typeface="Times New Roman" pitchFamily="18" charset="0"/>
              </a:rPr>
              <a:t>Petunjuk dari Tuhan Sejati itu hanya ada pada </a:t>
            </a:r>
            <a:r>
              <a:rPr lang="en-US" sz="3600" b="1" dirty="0">
                <a:latin typeface="Arial Black" pitchFamily="34" charset="0"/>
                <a:cs typeface="Times New Roman" pitchFamily="18" charset="0"/>
              </a:rPr>
              <a:t>S</a:t>
            </a:r>
            <a:r>
              <a:rPr lang="id-ID" sz="3600" b="1" dirty="0">
                <a:latin typeface="Arial Black" pitchFamily="34" charset="0"/>
                <a:cs typeface="Times New Roman" pitchFamily="18" charset="0"/>
              </a:rPr>
              <a:t>yahadat</a:t>
            </a:r>
            <a:r>
              <a:rPr lang="en-US" sz="3600" b="1" dirty="0">
                <a:latin typeface="Arial Black" pitchFamily="34" charset="0"/>
                <a:cs typeface="Times New Roman" pitchFamily="18" charset="0"/>
              </a:rPr>
              <a:t> </a:t>
            </a:r>
            <a:r>
              <a:rPr lang="id-ID" sz="3600" b="1" dirty="0">
                <a:latin typeface="Arial Black" pitchFamily="34" charset="0"/>
                <a:cs typeface="Times New Roman" pitchFamily="18" charset="0"/>
              </a:rPr>
              <a:t>sebagai pokok kepercayaan: "Tiada sembahan yang benar selain Allah"</a:t>
            </a:r>
          </a:p>
          <a:p>
            <a:pPr>
              <a:defRPr/>
            </a:pPr>
            <a:endParaRPr lang="id-ID" sz="3600" dirty="0"/>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582594"/>
          </a:xfrm>
        </p:spPr>
        <p:txBody>
          <a:bodyPr>
            <a:normAutofit/>
          </a:bodyPr>
          <a:lstStyle/>
          <a:p>
            <a:r>
              <a:rPr lang="id-ID" b="1" dirty="0"/>
              <a:t>2. Panembah</a:t>
            </a:r>
          </a:p>
        </p:txBody>
      </p:sp>
      <p:sp>
        <p:nvSpPr>
          <p:cNvPr id="3" name="Content Placeholder 2"/>
          <p:cNvSpPr>
            <a:spLocks noGrp="1"/>
          </p:cNvSpPr>
          <p:nvPr>
            <p:ph sz="quarter" idx="1"/>
          </p:nvPr>
        </p:nvSpPr>
        <p:spPr>
          <a:xfrm>
            <a:off x="285720" y="928670"/>
            <a:ext cx="8401080" cy="5643602"/>
          </a:xfrm>
        </p:spPr>
        <p:txBody>
          <a:bodyPr>
            <a:normAutofit/>
          </a:bodyPr>
          <a:lstStyle/>
          <a:p>
            <a:pPr algn="just"/>
            <a:r>
              <a:rPr lang="id-ID" dirty="0"/>
              <a:t>Selama hamba (Roh Suci) diturunkan ke dunia: hamba harus berbakti kepada Tuhan dan Utusannya yang abadi. </a:t>
            </a:r>
          </a:p>
          <a:p>
            <a:pPr algn="just">
              <a:buNone/>
            </a:pPr>
            <a:r>
              <a:rPr lang="id-ID" dirty="0"/>
              <a:t> </a:t>
            </a:r>
          </a:p>
          <a:p>
            <a:pPr algn="just"/>
            <a:r>
              <a:rPr lang="id-ID" dirty="0"/>
              <a:t>Bakti = tali sadar yang dikukuhkan dengan panembah (sembahyang</a:t>
            </a:r>
            <a:r>
              <a:rPr lang="en-US" dirty="0"/>
              <a:t>/</a:t>
            </a:r>
            <a:r>
              <a:rPr lang="en-US" dirty="0" err="1"/>
              <a:t>doa</a:t>
            </a:r>
            <a:r>
              <a:rPr lang="id-ID" dirty="0"/>
              <a:t>). </a:t>
            </a:r>
          </a:p>
          <a:p>
            <a:pPr algn="just"/>
            <a:endParaRPr lang="id-ID" dirty="0"/>
          </a:p>
          <a:p>
            <a:pPr algn="just"/>
            <a:r>
              <a:rPr lang="id-ID" b="1" dirty="0"/>
              <a:t>Panembah</a:t>
            </a:r>
            <a:r>
              <a:rPr lang="id-ID" dirty="0"/>
              <a:t> akan menuntun hati untuk berniat kembali kepada Tuhan dengan cara bertobat atas dosanya, dan berniat taat, yaitu menaati semua perintah dan menjauhi semua larangan-Nya. </a:t>
            </a:r>
          </a:p>
          <a:p>
            <a:pPr algn="just"/>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719</TotalTime>
  <Words>917</Words>
  <Application>Microsoft Office PowerPoint</Application>
  <PresentationFormat>On-screen Show (4:3)</PresentationFormat>
  <Paragraphs>91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 Black</vt:lpstr>
      <vt:lpstr>Century Schoolbook</vt:lpstr>
      <vt:lpstr>Wingdings</vt:lpstr>
      <vt:lpstr>Wingdings 2</vt:lpstr>
      <vt:lpstr>Oriel</vt:lpstr>
      <vt:lpstr>CERAMAH PENERANGAN  Sesi VI</vt:lpstr>
      <vt:lpstr>Pendahuluan</vt:lpstr>
      <vt:lpstr>JALAN RAHAYU</vt:lpstr>
      <vt:lpstr>PowerPoint Presentation</vt:lpstr>
      <vt:lpstr>1. Paugeran Tuhan kepada hamban (Syahadat) ...</vt:lpstr>
      <vt:lpstr> ... Paugeran (Syahadat)</vt:lpstr>
      <vt:lpstr>... Paugeran/Syahadat </vt:lpstr>
      <vt:lpstr>PowerPoint Presentation</vt:lpstr>
      <vt:lpstr>2. Panembah</vt:lpstr>
      <vt:lpstr>3. Budi Darma</vt:lpstr>
      <vt:lpstr>4. Mengekang Hawa Nafsu</vt:lpstr>
      <vt:lpstr>CERAMAH PENERANGAN 5</vt:lpstr>
      <vt:lpstr>Lanjutan: Mengekang Hawa Nafsu</vt:lpstr>
      <vt:lpstr>5. Budi Luhur</vt:lpstr>
      <vt:lpstr>Penutup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CERAMAH PENERANGAN 6</dc:title>
  <dc:creator>acer</dc:creator>
  <cp:lastModifiedBy>budi.darmadi@outlook.com</cp:lastModifiedBy>
  <cp:revision>58</cp:revision>
  <dcterms:created xsi:type="dcterms:W3CDTF">2013-07-01T13:03:21Z</dcterms:created>
  <dcterms:modified xsi:type="dcterms:W3CDTF">2024-06-04T09:47:41Z</dcterms:modified>
</cp:coreProperties>
</file>